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f6b8d774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f6b8d774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f6b8d7744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f6b8d774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f6b8d774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f6b8d774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85f44a4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85f44a4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f6b8d774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f6b8d774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f6b8d774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f6b8d774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f6b8d774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f6b8d774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f6b8d774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f6b8d774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f6b8d774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f6b8d774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d1be85e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d1be85e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f6b8d77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f6b8d77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f77a26d9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f77a26d9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885f44a4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885f44a4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f77a26d9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f77a26d9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f6b8d774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f6b8d774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f6b8d774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f6b8d774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885f44a4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b885f44a4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Graphics Programming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(bloom/glow effects)</a:t>
            </a:r>
            <a:endParaRPr/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 rotWithShape="1">
          <a:blip r:embed="rId3">
            <a:alphaModFix/>
          </a:blip>
          <a:srcRect b="14717" l="22962" r="28233" t="19786"/>
          <a:stretch/>
        </p:blipFill>
        <p:spPr>
          <a:xfrm>
            <a:off x="403625" y="2142075"/>
            <a:ext cx="2990826" cy="225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950" y="2142081"/>
            <a:ext cx="5062889" cy="225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(simulation of ambient occlusion)</a:t>
            </a:r>
            <a:endParaRPr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12296"/>
          <a:stretch/>
        </p:blipFill>
        <p:spPr>
          <a:xfrm>
            <a:off x="1216375" y="1919075"/>
            <a:ext cx="6711250" cy="29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(depth of field effect)</a:t>
            </a:r>
            <a:endParaRPr/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7450" y="1919084"/>
            <a:ext cx="4811006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(physically based materials)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n relacionada"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039" y="1883183"/>
            <a:ext cx="3141925" cy="308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(simulation of a water plane)</a:t>
            </a:r>
            <a:endParaRPr sz="1800"/>
          </a:p>
        </p:txBody>
      </p:sp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4500" y="1919073"/>
            <a:ext cx="5494992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69" name="Google Shape;169;p2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2h sessions</a:t>
            </a:r>
            <a:endParaRPr sz="24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30-60 min (approx.) explanations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Quick break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Hands-on learning the rest of the time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Material</a:t>
            </a:r>
            <a:endParaRPr sz="24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Annotations on the board (virtually)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Slides / documents / links in the ATENEA campus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No exams in this subject… </a:t>
            </a:r>
            <a:r>
              <a:rPr b="1" lang="en" sz="3000">
                <a:solidFill>
                  <a:schemeClr val="accent2"/>
                </a:solidFill>
              </a:rPr>
              <a:t>Hooray!</a:t>
            </a:r>
            <a:endParaRPr b="1" sz="3000">
              <a:solidFill>
                <a:schemeClr val="accent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But… get ready to code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Deliverable 1 counts</a:t>
            </a:r>
            <a:r>
              <a:rPr b="1" lang="en">
                <a:solidFill>
                  <a:srgbClr val="CC0000"/>
                </a:solidFill>
              </a:rPr>
              <a:t> </a:t>
            </a:r>
            <a:r>
              <a:rPr b="1" lang="en">
                <a:solidFill>
                  <a:schemeClr val="accent2"/>
                </a:solidFill>
              </a:rPr>
              <a:t>30 %</a:t>
            </a:r>
            <a:endParaRPr b="1">
              <a:solidFill>
                <a:schemeClr val="accent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Deliverable </a:t>
            </a:r>
            <a:r>
              <a:rPr lang="en"/>
              <a:t>2 counts </a:t>
            </a:r>
            <a:r>
              <a:rPr b="1" lang="en">
                <a:solidFill>
                  <a:schemeClr val="accent2"/>
                </a:solidFill>
              </a:rPr>
              <a:t>30</a:t>
            </a:r>
            <a:r>
              <a:rPr b="1" lang="en">
                <a:solidFill>
                  <a:schemeClr val="accent2"/>
                </a:solidFill>
              </a:rPr>
              <a:t> %</a:t>
            </a:r>
            <a:endParaRPr b="1">
              <a:solidFill>
                <a:schemeClr val="accent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Final project counts </a:t>
            </a:r>
            <a:r>
              <a:rPr b="1" lang="en">
                <a:solidFill>
                  <a:schemeClr val="accent2"/>
                </a:solidFill>
              </a:rPr>
              <a:t>30</a:t>
            </a:r>
            <a:r>
              <a:rPr b="1" lang="en">
                <a:solidFill>
                  <a:schemeClr val="accent2"/>
                </a:solidFill>
              </a:rPr>
              <a:t> %</a:t>
            </a:r>
            <a:endParaRPr b="1">
              <a:solidFill>
                <a:schemeClr val="accent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Participation / attendance counts </a:t>
            </a:r>
            <a:r>
              <a:rPr b="1" lang="en">
                <a:solidFill>
                  <a:schemeClr val="accent2"/>
                </a:solidFill>
              </a:rPr>
              <a:t>10 %</a:t>
            </a:r>
            <a:endParaRPr b="1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471900" y="1876675"/>
            <a:ext cx="8222100" cy="27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C++</a:t>
            </a:r>
            <a:r>
              <a:rPr lang="en" sz="2200"/>
              <a:t> </a:t>
            </a:r>
            <a:r>
              <a:rPr lang="en"/>
              <a:t>(of course)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200"/>
              <a:t>GLFW</a:t>
            </a:r>
            <a:r>
              <a:rPr lang="en" sz="2200"/>
              <a:t> </a:t>
            </a:r>
            <a:r>
              <a:rPr lang="en"/>
              <a:t>(Platform abstraction)</a:t>
            </a:r>
            <a:endParaRPr b="1" sz="22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200"/>
              <a:t>OpenGL / GLSL</a:t>
            </a:r>
            <a:r>
              <a:rPr lang="en" sz="2200"/>
              <a:t> </a:t>
            </a:r>
            <a:r>
              <a:rPr lang="en"/>
              <a:t>(GPU programming)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200"/>
              <a:t>STB </a:t>
            </a:r>
            <a:r>
              <a:rPr lang="en"/>
              <a:t>(To read/write image files)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200"/>
              <a:t>GLM</a:t>
            </a:r>
            <a:r>
              <a:rPr lang="en" sz="2200"/>
              <a:t> </a:t>
            </a:r>
            <a:r>
              <a:rPr lang="en"/>
              <a:t>(OpenGL-like math lib)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200"/>
              <a:t>Assimp </a:t>
            </a:r>
            <a:r>
              <a:rPr lang="en"/>
              <a:t>(Asset Import library)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b="1" lang="en" sz="2200"/>
              <a:t>RenderDoc</a:t>
            </a:r>
            <a:r>
              <a:rPr lang="en" sz="2200"/>
              <a:t> </a:t>
            </a:r>
            <a:r>
              <a:rPr lang="en"/>
              <a:t>(Your life-saver, you’ll see)</a:t>
            </a:r>
            <a:endParaRPr/>
          </a:p>
        </p:txBody>
      </p:sp>
      <p:pic>
        <p:nvPicPr>
          <p:cNvPr id="182" name="Google Shape;18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463" y="3137313"/>
            <a:ext cx="1905000" cy="7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5875" y="1876675"/>
            <a:ext cx="902175" cy="101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9"/>
          <p:cNvSpPr txBox="1"/>
          <p:nvPr/>
        </p:nvSpPr>
        <p:spPr>
          <a:xfrm>
            <a:off x="4941963" y="4054500"/>
            <a:ext cx="20100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</a:rPr>
              <a:t>ASSIMP</a:t>
            </a:r>
            <a:endParaRPr b="1" sz="3600">
              <a:solidFill>
                <a:srgbClr val="0737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310" y="3897524"/>
            <a:ext cx="1320178" cy="9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54488" y="2924663"/>
            <a:ext cx="1409812" cy="75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27450" y="2078855"/>
            <a:ext cx="1663900" cy="608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AGP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40656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Learning goals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What we will learn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Methodology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Evaluation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Tools</a:t>
            </a:r>
            <a:endParaRPr sz="2400"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3550" y="1879500"/>
            <a:ext cx="4888474" cy="274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4788375" y="4629275"/>
            <a:ext cx="30186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Image from </a:t>
            </a:r>
            <a:r>
              <a:rPr i="1" lang="en" sz="1200">
                <a:latin typeface="Roboto"/>
                <a:ea typeface="Roboto"/>
                <a:cs typeface="Roboto"/>
                <a:sym typeface="Roboto"/>
              </a:rPr>
              <a:t>Horizon Zero Dawn</a:t>
            </a:r>
            <a:endParaRPr i="1"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goals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Extending our knowledge of GPU’s capabilities at a lower level </a:t>
            </a:r>
            <a:r>
              <a:rPr lang="en" sz="1600"/>
              <a:t>(Already introduced in other subjects)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200"/>
              <a:t>Develop our skills in GPU programming with OpenGL</a:t>
            </a:r>
            <a:r>
              <a:rPr lang="en" sz="2200"/>
              <a:t> </a:t>
            </a:r>
            <a:r>
              <a:rPr b="1" lang="en" sz="2200"/>
              <a:t>and GLSL</a:t>
            </a:r>
            <a:r>
              <a:rPr lang="en" sz="2400"/>
              <a:t> </a:t>
            </a:r>
            <a:r>
              <a:rPr lang="en" sz="1600"/>
              <a:t>(Bye bye OpenGL &lt; 3.3)</a:t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200"/>
              <a:t>Learn to implement a</a:t>
            </a:r>
            <a:r>
              <a:rPr b="1" lang="en" sz="2200"/>
              <a:t>dvanced computer graphics techniques </a:t>
            </a:r>
            <a:r>
              <a:rPr lang="en" sz="1600"/>
              <a:t>(Using OpenGL of course, some techniques actually used in AAA games)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endParaRPr sz="1800"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Shader programming</a:t>
            </a:r>
            <a:endParaRPr b="1" sz="2200"/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rPr lang="en" sz="1600"/>
              <a:t>(</a:t>
            </a:r>
            <a:r>
              <a:rPr lang="en" sz="1600"/>
              <a:t>Math tools / raycasting)</a:t>
            </a:r>
            <a:endParaRPr sz="1600"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200"/>
              <a:t>OpenGL foundations revisited</a:t>
            </a:r>
            <a:endParaRPr b="1" sz="2200"/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rPr lang="en" sz="1600"/>
              <a:t>(</a:t>
            </a:r>
            <a:r>
              <a:rPr lang="en" sz="1600"/>
              <a:t>Shaders / transforms / meshes / textures / framebuffers / tools…)</a:t>
            </a:r>
            <a:endParaRPr sz="1600"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2200"/>
              <a:t>Advanced computer graphics techniques</a:t>
            </a:r>
            <a:endParaRPr b="1" sz="2200"/>
          </a:p>
          <a:p>
            <a:pPr indent="0" lvl="0" marL="0" rtl="0" algn="l">
              <a:spcBef>
                <a:spcPts val="200"/>
              </a:spcBef>
              <a:spcAft>
                <a:spcPts val="200"/>
              </a:spcAft>
              <a:buNone/>
            </a:pPr>
            <a:r>
              <a:rPr lang="en" sz="1600"/>
              <a:t>(</a:t>
            </a:r>
            <a:r>
              <a:rPr lang="en" sz="1600"/>
              <a:t>lighting, deferred shading, bump mapping, env. mapping, bloom, SSAO, PBR, etc…</a:t>
            </a:r>
            <a:r>
              <a:rPr lang="en" sz="1600"/>
              <a:t>)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(GLSL programming &amp; raycasting foundations)</a:t>
            </a:r>
            <a:endParaRPr sz="1800"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8700" y="1919072"/>
            <a:ext cx="5986597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(review of scene transforms, visibility, etc)</a:t>
            </a:r>
            <a:endParaRPr sz="1800"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600" y="1967950"/>
            <a:ext cx="3810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 rotWithShape="1">
          <a:blip r:embed="rId4">
            <a:alphaModFix/>
          </a:blip>
          <a:srcRect b="1664" l="1070" r="28032" t="41928"/>
          <a:stretch/>
        </p:blipFill>
        <p:spPr>
          <a:xfrm>
            <a:off x="471900" y="2070430"/>
            <a:ext cx="3810000" cy="2273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(review of basic materials and shading)</a:t>
            </a:r>
            <a:endParaRPr sz="1800"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3963" y="3155625"/>
            <a:ext cx="6238875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900" y="1919075"/>
            <a:ext cx="428625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(deferred shading)</a:t>
            </a:r>
            <a:endParaRPr sz="1800"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102484"/>
            <a:ext cx="3300529" cy="234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0764" y="1814683"/>
            <a:ext cx="4758152" cy="32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will learn</a:t>
            </a:r>
            <a:r>
              <a:rPr lang="en" sz="1800"/>
              <a:t> (bump mapping techniques)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Una pared de piedra sin efecto bumpmap. Las caras y bordes de la piedra no atrapan la luz directional en la escena." id="126" name="Google Shape;126;p21"/>
          <p:cNvPicPr preferRelativeResize="0"/>
          <p:nvPr/>
        </p:nvPicPr>
        <p:blipFill rotWithShape="1">
          <a:blip r:embed="rId3">
            <a:alphaModFix/>
          </a:blip>
          <a:srcRect b="0" l="0" r="0" t="8642"/>
          <a:stretch/>
        </p:blipFill>
        <p:spPr>
          <a:xfrm>
            <a:off x="2098912" y="1867061"/>
            <a:ext cx="4946176" cy="14779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a misma pared de piedra con el bumpmapping aplicado. Los bordes de las piedras que encaran el sol reflejan la luz directional del sol de manera diferente a las caras de las piedras, y los bordes que miran lo opuesto." id="127" name="Google Shape;127;p21"/>
          <p:cNvPicPr preferRelativeResize="0"/>
          <p:nvPr/>
        </p:nvPicPr>
        <p:blipFill rotWithShape="1">
          <a:blip r:embed="rId4">
            <a:alphaModFix/>
          </a:blip>
          <a:srcRect b="0" l="0" r="0" t="8642"/>
          <a:stretch/>
        </p:blipFill>
        <p:spPr>
          <a:xfrm>
            <a:off x="2098912" y="3466695"/>
            <a:ext cx="4946176" cy="1477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